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sldIdLst>
    <p:sldId id="506" r:id="rId2"/>
    <p:sldId id="507" r:id="rId3"/>
    <p:sldId id="508" r:id="rId4"/>
    <p:sldId id="511" r:id="rId5"/>
    <p:sldId id="512" r:id="rId6"/>
    <p:sldId id="513" r:id="rId7"/>
    <p:sldId id="514" r:id="rId8"/>
    <p:sldId id="515" r:id="rId9"/>
    <p:sldId id="516" r:id="rId10"/>
    <p:sldId id="509" r:id="rId11"/>
    <p:sldId id="510" r:id="rId12"/>
    <p:sldId id="517" r:id="rId13"/>
    <p:sldId id="519" r:id="rId14"/>
    <p:sldId id="518" r:id="rId15"/>
    <p:sldId id="522" r:id="rId16"/>
    <p:sldId id="523" r:id="rId17"/>
    <p:sldId id="521" r:id="rId18"/>
    <p:sldId id="520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43" r:id="rId30"/>
    <p:sldId id="534" r:id="rId31"/>
    <p:sldId id="535" r:id="rId32"/>
    <p:sldId id="536" r:id="rId33"/>
    <p:sldId id="537" r:id="rId34"/>
    <p:sldId id="538" r:id="rId35"/>
    <p:sldId id="539" r:id="rId36"/>
    <p:sldId id="545" r:id="rId37"/>
    <p:sldId id="540" r:id="rId38"/>
    <p:sldId id="546" r:id="rId39"/>
    <p:sldId id="541" r:id="rId40"/>
    <p:sldId id="544" r:id="rId41"/>
    <p:sldId id="542" r:id="rId4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Gill Sans MT" panose="020B0502020104020203" pitchFamily="34" charset="0"/>
      <p:regular r:id="rId47"/>
      <p:bold r:id="rId48"/>
      <p:italic r:id="rId49"/>
      <p:boldItalic r:id="rId50"/>
    </p:embeddedFont>
    <p:embeddedFont>
      <p:font typeface="Nosferatu" panose="020B0604020202020204"/>
      <p:regular r:id="rId51"/>
      <p:italic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333399"/>
    <a:srgbClr val="D82900"/>
    <a:srgbClr val="006200"/>
    <a:srgbClr val="008000"/>
    <a:srgbClr val="282878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64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3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96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97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4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3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97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1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09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3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fasces symbol-1">
            <a:extLst>
              <a:ext uri="{FF2B5EF4-FFF2-40B4-BE49-F238E27FC236}">
                <a16:creationId xmlns:a16="http://schemas.microsoft.com/office/drawing/2014/main" id="{E0EE0428-7157-4A37-96C5-4B13F3C1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photo-Big 3-BW">
            <a:extLst>
              <a:ext uri="{FF2B5EF4-FFF2-40B4-BE49-F238E27FC236}">
                <a16:creationId xmlns:a16="http://schemas.microsoft.com/office/drawing/2014/main" id="{C32E53A9-AB19-480A-8F1C-EFEB1FD1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82296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8" descr="Japanese Imperial Flag">
            <a:extLst>
              <a:ext uri="{FF2B5EF4-FFF2-40B4-BE49-F238E27FC236}">
                <a16:creationId xmlns:a16="http://schemas.microsoft.com/office/drawing/2014/main" id="{607CAA30-BCC7-4CCD-9A73-ABCFB205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 descr="mussolini">
            <a:extLst>
              <a:ext uri="{FF2B5EF4-FFF2-40B4-BE49-F238E27FC236}">
                <a16:creationId xmlns:a16="http://schemas.microsoft.com/office/drawing/2014/main" id="{72DD8657-8871-4EC0-B1C9-105946A2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5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hitler2">
            <a:extLst>
              <a:ext uri="{FF2B5EF4-FFF2-40B4-BE49-F238E27FC236}">
                <a16:creationId xmlns:a16="http://schemas.microsoft.com/office/drawing/2014/main" id="{C7F7DAD5-3254-4839-B4C3-C476E388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swastika">
            <a:extLst>
              <a:ext uri="{FF2B5EF4-FFF2-40B4-BE49-F238E27FC236}">
                <a16:creationId xmlns:a16="http://schemas.microsoft.com/office/drawing/2014/main" id="{4D44257E-CFCF-410D-B65E-BFA2D069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0" descr="DrippingBlood">
            <a:extLst>
              <a:ext uri="{FF2B5EF4-FFF2-40B4-BE49-F238E27FC236}">
                <a16:creationId xmlns:a16="http://schemas.microsoft.com/office/drawing/2014/main" id="{00201D47-F066-412E-9787-0A54C581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>
            <a:fillRect/>
          </a:stretch>
        </p:blipFill>
        <p:spPr bwMode="auto">
          <a:xfrm>
            <a:off x="914400" y="0"/>
            <a:ext cx="304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Tojo">
            <a:extLst>
              <a:ext uri="{FF2B5EF4-FFF2-40B4-BE49-F238E27FC236}">
                <a16:creationId xmlns:a16="http://schemas.microsoft.com/office/drawing/2014/main" id="{3FC81039-FAF2-4253-BA9E-FCF6B5FC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01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21">
            <a:extLst>
              <a:ext uri="{FF2B5EF4-FFF2-40B4-BE49-F238E27FC236}">
                <a16:creationId xmlns:a16="http://schemas.microsoft.com/office/drawing/2014/main" id="{A2A02EB7-D35A-4F05-8936-16AD2F0E2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12700">
            <a:solidFill>
              <a:srgbClr val="D82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A72F2E08-A02A-4740-AF75-DE09EFDEEEA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War in the Pacific</a:t>
            </a:r>
          </a:p>
        </p:txBody>
      </p:sp>
      <p:sp>
        <p:nvSpPr>
          <p:cNvPr id="89091" name="Subtitle 2">
            <a:extLst>
              <a:ext uri="{FF2B5EF4-FFF2-40B4-BE49-F238E27FC236}">
                <a16:creationId xmlns:a16="http://schemas.microsoft.com/office/drawing/2014/main" id="{78B93D66-142A-430E-B842-9B21D8B38B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BB30AB49-C71A-4C85-8093-DD3153D31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Island Hopping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33BD24F5-6ADC-41F6-A35E-CB0195C449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19200" y="1600200"/>
            <a:ext cx="7924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American counter-offensive plan was called “island hopping”</a:t>
            </a:r>
          </a:p>
          <a:p>
            <a:r>
              <a:rPr lang="en-US" altLang="en-US"/>
              <a:t>Process of moving from one island to another, taking over that island, and moving on to the next</a:t>
            </a:r>
          </a:p>
          <a:p>
            <a:r>
              <a:rPr lang="en-US" altLang="en-US"/>
              <a:t>Long process</a:t>
            </a:r>
          </a:p>
          <a:p>
            <a:r>
              <a:rPr lang="en-US" altLang="en-US"/>
              <a:t>Many American casualties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0FFB4470-B3DB-4E89-B4CD-F54609C8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"/>
            <a:ext cx="74676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Allied Counter-Offensive:</a:t>
            </a:r>
            <a:b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3800" b="1">
                <a:solidFill>
                  <a:srgbClr val="333399"/>
                </a:solidFill>
                <a:latin typeface="Comic Sans MS" panose="030F0702030302020204" pitchFamily="66" charset="0"/>
              </a:rPr>
              <a:t>Island-Hopping</a:t>
            </a:r>
            <a:r>
              <a:rPr lang="en-US" altLang="en-US" sz="3800" b="1">
                <a:solidFill>
                  <a:srgbClr val="D82900"/>
                </a:solidFill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99331" name="Picture 5" descr="map-Chambers-Pacific Theater-WW2">
            <a:extLst>
              <a:ext uri="{FF2B5EF4-FFF2-40B4-BE49-F238E27FC236}">
                <a16:creationId xmlns:a16="http://schemas.microsoft.com/office/drawing/2014/main" id="{4B0FA512-445A-4BE2-9E65-E1C22C79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014" r="2197" b="10315"/>
          <a:stretch>
            <a:fillRect/>
          </a:stretch>
        </p:blipFill>
        <p:spPr bwMode="auto">
          <a:xfrm>
            <a:off x="1752600" y="1447800"/>
            <a:ext cx="67056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1B2D8A02-2DEC-436E-AC70-A65B11D0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"/>
            <a:ext cx="74676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Farthest Extent </a:t>
            </a:r>
            <a:b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of Japanese Conquests</a:t>
            </a:r>
            <a:endParaRPr lang="en-US" altLang="en-US" sz="3800" b="1">
              <a:solidFill>
                <a:srgbClr val="D82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0355" name="Picture 5" descr="map-farthest limits of Jap conquest">
            <a:extLst>
              <a:ext uri="{FF2B5EF4-FFF2-40B4-BE49-F238E27FC236}">
                <a16:creationId xmlns:a16="http://schemas.microsoft.com/office/drawing/2014/main" id="{6A6F0034-B3BB-4B41-8208-D7138A82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24000"/>
            <a:ext cx="7791450" cy="504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C9AB4463-4331-456A-BAFF-E3C87F75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3152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Gen. MacArthur “Returns” to the Philippines!  [1944]</a:t>
            </a:r>
          </a:p>
        </p:txBody>
      </p:sp>
      <p:pic>
        <p:nvPicPr>
          <p:cNvPr id="189443" name="Picture 3" descr="McArthur returns to the Philippines">
            <a:extLst>
              <a:ext uri="{FF2B5EF4-FFF2-40B4-BE49-F238E27FC236}">
                <a16:creationId xmlns:a16="http://schemas.microsoft.com/office/drawing/2014/main" id="{89C28A02-0120-4420-AD8A-2BE98117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6550"/>
            <a:ext cx="6553200" cy="487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65FF7F16-1469-4A73-80A7-F7640CE2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73152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US Marines on Mt. Surbachi,</a:t>
            </a:r>
            <a:b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Iwo Jima </a:t>
            </a:r>
            <a:r>
              <a:rPr lang="en-US" altLang="en-US" sz="2600" b="1">
                <a:solidFill>
                  <a:srgbClr val="D80000"/>
                </a:solidFill>
                <a:latin typeface="Comic Sans MS" panose="030F0702030302020204" pitchFamily="66" charset="0"/>
              </a:rPr>
              <a:t>[Feb. 19, 1945]</a:t>
            </a:r>
          </a:p>
        </p:txBody>
      </p:sp>
      <p:pic>
        <p:nvPicPr>
          <p:cNvPr id="102403" name="Picture 4" descr="Iwo Jima">
            <a:extLst>
              <a:ext uri="{FF2B5EF4-FFF2-40B4-BE49-F238E27FC236}">
                <a16:creationId xmlns:a16="http://schemas.microsoft.com/office/drawing/2014/main" id="{784C2D1A-7590-40AA-899F-F4B3B5F1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0050"/>
            <a:ext cx="5943600" cy="488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D63A56D3-34A6-48B4-8974-6915C2F361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Manhattan Project </a:t>
            </a:r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095C164E-7C80-4449-BAB1-3CD4580CA6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American project to built an atomic bomb</a:t>
            </a:r>
          </a:p>
          <a:p>
            <a:r>
              <a:rPr lang="en-US" altLang="en-US"/>
              <a:t>Led by Robert Oppenheimer</a:t>
            </a:r>
          </a:p>
          <a:p>
            <a:r>
              <a:rPr lang="en-US" altLang="en-US"/>
              <a:t>Los Alamos, New Mexico</a:t>
            </a:r>
          </a:p>
          <a:p>
            <a:r>
              <a:rPr lang="en-US" altLang="en-US"/>
              <a:t>U.S. will eventually drop atomic bombs on Japan in 1945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Atom Bomb">
            <a:extLst>
              <a:ext uri="{FF2B5EF4-FFF2-40B4-BE49-F238E27FC236}">
                <a16:creationId xmlns:a16="http://schemas.microsoft.com/office/drawing/2014/main" id="{4572AF82-897D-44FE-9FE7-36F4AF2E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04975"/>
            <a:ext cx="1666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2">
            <a:extLst>
              <a:ext uri="{FF2B5EF4-FFF2-40B4-BE49-F238E27FC236}">
                <a16:creationId xmlns:a16="http://schemas.microsoft.com/office/drawing/2014/main" id="{21EB29F6-9577-4CD9-8316-51E0D226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79248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3600" b="1">
                <a:solidFill>
                  <a:srgbClr val="333399"/>
                </a:solidFill>
                <a:latin typeface="Comic Sans MS" panose="030F0702030302020204" pitchFamily="66" charset="0"/>
              </a:rPr>
              <a:t>Manhattan Project</a:t>
            </a: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Los Alamos, </a:t>
            </a:r>
            <a:b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NM</a:t>
            </a:r>
          </a:p>
        </p:txBody>
      </p:sp>
      <p:pic>
        <p:nvPicPr>
          <p:cNvPr id="104452" name="Picture 4" descr="Robert Oppenheimer">
            <a:extLst>
              <a:ext uri="{FF2B5EF4-FFF2-40B4-BE49-F238E27FC236}">
                <a16:creationId xmlns:a16="http://schemas.microsoft.com/office/drawing/2014/main" id="{72DCE751-B2F0-405E-BC48-73716D4C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79725"/>
            <a:ext cx="2020888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5">
            <a:extLst>
              <a:ext uri="{FF2B5EF4-FFF2-40B4-BE49-F238E27FC236}">
                <a16:creationId xmlns:a16="http://schemas.microsoft.com/office/drawing/2014/main" id="{1A96DB2F-B275-48A9-9AF4-0478BFBA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70525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omic Sans MS" panose="030F0702030302020204" pitchFamily="66" charset="0"/>
              </a:rPr>
              <a:t>Dr. Robert Oppenheimer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0B419AEF-1991-4F10-B496-A94EFE8D6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38575"/>
            <a:ext cx="2667000" cy="22463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  <a:t>I have become </a:t>
            </a:r>
            <a:b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</a:br>
            <a: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  <a:t>death, </a:t>
            </a:r>
            <a:b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</a:br>
            <a: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  <a:t>the destroyer </a:t>
            </a:r>
            <a:b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</a:br>
            <a:r>
              <a:rPr lang="en-US" altLang="en-US" sz="2800" b="1" i="1">
                <a:solidFill>
                  <a:srgbClr val="D82900"/>
                </a:solidFill>
                <a:latin typeface="Comic Sans MS" panose="030F0702030302020204" pitchFamily="66" charset="0"/>
              </a:rPr>
              <a:t>of worlds!</a:t>
            </a:r>
          </a:p>
        </p:txBody>
      </p:sp>
      <p:sp>
        <p:nvSpPr>
          <p:cNvPr id="104455" name="Rectangle 9">
            <a:extLst>
              <a:ext uri="{FF2B5EF4-FFF2-40B4-BE49-F238E27FC236}">
                <a16:creationId xmlns:a16="http://schemas.microsoft.com/office/drawing/2014/main" id="{D0532A11-83F0-4F0B-A8F5-7185A1BD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75125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omic Sans MS" panose="030F0702030302020204" pitchFamily="66" charset="0"/>
              </a:rPr>
              <a:t>Major General</a:t>
            </a:r>
            <a:br>
              <a:rPr lang="en-US" altLang="en-US" sz="2000" b="1">
                <a:latin typeface="Comic Sans MS" panose="030F0702030302020204" pitchFamily="66" charset="0"/>
              </a:rPr>
            </a:br>
            <a:r>
              <a:rPr lang="en-US" altLang="en-US" sz="2000" b="1">
                <a:latin typeface="Comic Sans MS" panose="030F0702030302020204" pitchFamily="66" charset="0"/>
              </a:rPr>
              <a:t>Lesley R. Groves</a:t>
            </a:r>
          </a:p>
        </p:txBody>
      </p:sp>
      <p:pic>
        <p:nvPicPr>
          <p:cNvPr id="104456" name="Picture 10" descr="Major General Lesley R Groves">
            <a:extLst>
              <a:ext uri="{FF2B5EF4-FFF2-40B4-BE49-F238E27FC236}">
                <a16:creationId xmlns:a16="http://schemas.microsoft.com/office/drawing/2014/main" id="{567F191A-1AF7-41E1-A3C1-C8F325B3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3311" r="1277" b="3539"/>
          <a:stretch>
            <a:fillRect/>
          </a:stretch>
        </p:blipFill>
        <p:spPr bwMode="auto">
          <a:xfrm>
            <a:off x="1371600" y="1524000"/>
            <a:ext cx="2133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167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F3CB7FBB-86C0-4106-8A28-475901BA92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Potsdam Conference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518D956A-FADF-4D35-9217-53EF2736D13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848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“New Big 3” meet in July of 1945</a:t>
            </a:r>
          </a:p>
          <a:p>
            <a:r>
              <a:rPr lang="en-US" altLang="en-US"/>
              <a:t>Discuss the end of the war</a:t>
            </a:r>
          </a:p>
          <a:p>
            <a:r>
              <a:rPr lang="en-US" altLang="en-US"/>
              <a:t>Territorial agreements made</a:t>
            </a:r>
          </a:p>
          <a:p>
            <a:r>
              <a:rPr lang="en-US" altLang="en-US"/>
              <a:t>War in the Pacific discusses</a:t>
            </a:r>
          </a:p>
          <a:p>
            <a:r>
              <a:rPr lang="en-US" altLang="en-US"/>
              <a:t>United States has atomic bomb</a:t>
            </a:r>
          </a:p>
          <a:p>
            <a:r>
              <a:rPr lang="en-US" altLang="en-US"/>
              <a:t>Europe is divided into zones of control</a:t>
            </a:r>
          </a:p>
          <a:p>
            <a:r>
              <a:rPr lang="en-US" altLang="en-US"/>
              <a:t>Germany divided into East and West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8159AFBE-E08B-423F-AA55-16482748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2888"/>
            <a:ext cx="73152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Potsdam Conference:</a:t>
            </a:r>
            <a:b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July, 1945</a:t>
            </a:r>
            <a:endParaRPr lang="en-US" altLang="en-US" sz="3000" b="1">
              <a:solidFill>
                <a:srgbClr val="D8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3FA3294-5772-4FA0-9331-F1E93775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82900"/>
              </a:buClr>
              <a:buFont typeface="Transport MT" pitchFamily="2" charset="2"/>
              <a:buChar char="y"/>
            </a:pPr>
            <a:r>
              <a:rPr lang="en-US" altLang="en-US" b="1">
                <a:latin typeface="Comic Sans MS" panose="030F0702030302020204" pitchFamily="66" charset="0"/>
              </a:rPr>
              <a:t>FDR dead, Churchill out of office as Prime Minister during conference.</a:t>
            </a:r>
          </a:p>
          <a:p>
            <a:pPr eaLnBrk="1" hangingPunct="1">
              <a:spcBef>
                <a:spcPct val="20000"/>
              </a:spcBef>
              <a:buClr>
                <a:srgbClr val="D82900"/>
              </a:buClr>
              <a:buFont typeface="Transport MT" pitchFamily="2" charset="2"/>
              <a:buChar char="y"/>
            </a:pPr>
            <a:r>
              <a:rPr lang="en-US" altLang="en-US" b="1">
                <a:latin typeface="Comic Sans MS" panose="030F0702030302020204" pitchFamily="66" charset="0"/>
              </a:rPr>
              <a:t>Stalin only original.</a:t>
            </a:r>
          </a:p>
          <a:p>
            <a:pPr eaLnBrk="1" hangingPunct="1">
              <a:spcBef>
                <a:spcPct val="20000"/>
              </a:spcBef>
              <a:buClr>
                <a:srgbClr val="D82900"/>
              </a:buClr>
              <a:buFont typeface="Transport MT" pitchFamily="2" charset="2"/>
              <a:buChar char="y"/>
            </a:pPr>
            <a:r>
              <a:rPr lang="en-US" altLang="en-US" b="1">
                <a:latin typeface="Comic Sans MS" panose="030F0702030302020204" pitchFamily="66" charset="0"/>
              </a:rPr>
              <a:t>The United States                                               has the A-bomb.</a:t>
            </a:r>
          </a:p>
          <a:p>
            <a:pPr eaLnBrk="1" hangingPunct="1">
              <a:spcBef>
                <a:spcPct val="20000"/>
              </a:spcBef>
              <a:buClr>
                <a:srgbClr val="D82900"/>
              </a:buClr>
              <a:buFont typeface="Transport MT" pitchFamily="2" charset="2"/>
              <a:buChar char="y"/>
            </a:pPr>
            <a:r>
              <a:rPr lang="en-US" altLang="en-US" b="1">
                <a:latin typeface="Comic Sans MS" panose="030F0702030302020204" pitchFamily="66" charset="0"/>
              </a:rPr>
              <a:t>Allies agree Germany                                         is to be divided into                                            occupation zones</a:t>
            </a:r>
          </a:p>
          <a:p>
            <a:pPr eaLnBrk="1" hangingPunct="1">
              <a:spcBef>
                <a:spcPct val="20000"/>
              </a:spcBef>
              <a:buClr>
                <a:srgbClr val="D82900"/>
              </a:buClr>
              <a:buFont typeface="Transport MT" pitchFamily="2" charset="2"/>
              <a:buChar char="y"/>
            </a:pPr>
            <a:r>
              <a:rPr lang="en-US" altLang="en-US" b="1">
                <a:latin typeface="Comic Sans MS" panose="030F0702030302020204" pitchFamily="66" charset="0"/>
              </a:rPr>
              <a:t>Poland moved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around to suit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the Soviets. </a:t>
            </a:r>
          </a:p>
        </p:txBody>
      </p:sp>
      <p:pic>
        <p:nvPicPr>
          <p:cNvPr id="106500" name="Picture 4" descr="potsdam">
            <a:extLst>
              <a:ext uri="{FF2B5EF4-FFF2-40B4-BE49-F238E27FC236}">
                <a16:creationId xmlns:a16="http://schemas.microsoft.com/office/drawing/2014/main" id="{25FE23A3-F8B0-406D-94BA-83228BC3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92413"/>
            <a:ext cx="3733800" cy="273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Rectangle 6">
            <a:extLst>
              <a:ext uri="{FF2B5EF4-FFF2-40B4-BE49-F238E27FC236}">
                <a16:creationId xmlns:a16="http://schemas.microsoft.com/office/drawing/2014/main" id="{EEB0B613-8C33-4692-8288-D0232A64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3085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Comic Sans MS" panose="030F0702030302020204" pitchFamily="66" charset="0"/>
              </a:rPr>
              <a:t>P.M. Clement   President    Joseph</a:t>
            </a:r>
            <a:br>
              <a:rPr lang="en-US" altLang="en-US" sz="1800" b="1">
                <a:latin typeface="Comic Sans MS" panose="030F0702030302020204" pitchFamily="66" charset="0"/>
              </a:rPr>
            </a:br>
            <a:r>
              <a:rPr lang="en-US" altLang="en-US" sz="1800" b="1">
                <a:latin typeface="Comic Sans MS" panose="030F0702030302020204" pitchFamily="66" charset="0"/>
              </a:rPr>
              <a:t>     Atlee        Truman      Stalin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01636050-2A0F-4301-A398-7300C9A85F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Atomic Bombs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D6068EB3-B9B6-43EF-A21F-0146ED447AB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After costly island hopping campaigns</a:t>
            </a:r>
          </a:p>
          <a:p>
            <a:r>
              <a:rPr lang="en-US" altLang="en-US"/>
              <a:t>United States drops two atomic bombs on Japan</a:t>
            </a:r>
          </a:p>
          <a:p>
            <a:r>
              <a:rPr lang="en-US" altLang="en-US"/>
              <a:t>Approved by President Harry S. Truman</a:t>
            </a:r>
          </a:p>
          <a:p>
            <a:r>
              <a:rPr lang="en-US" altLang="en-US"/>
              <a:t>August 6</a:t>
            </a:r>
            <a:r>
              <a:rPr lang="en-US" altLang="en-US" baseline="30000"/>
              <a:t>th</a:t>
            </a:r>
            <a:r>
              <a:rPr lang="en-US" altLang="en-US"/>
              <a:t>, 1945 on Hiroshima, Japan</a:t>
            </a:r>
          </a:p>
          <a:p>
            <a:r>
              <a:rPr lang="en-US" altLang="en-US"/>
              <a:t>August 9</a:t>
            </a:r>
            <a:r>
              <a:rPr lang="en-US" altLang="en-US" baseline="30000"/>
              <a:t>th</a:t>
            </a:r>
            <a:r>
              <a:rPr lang="en-US" altLang="en-US"/>
              <a:t>, 1945 on Nagasaki Japan</a:t>
            </a:r>
          </a:p>
          <a:p>
            <a:r>
              <a:rPr lang="en-US" altLang="en-US"/>
              <a:t>Japan surrenders to the United States</a:t>
            </a:r>
          </a:p>
          <a:p>
            <a:pPr lvl="1"/>
            <a:r>
              <a:rPr lang="en-US" altLang="en-US"/>
              <a:t>Officially ends WWII</a:t>
            </a:r>
          </a:p>
          <a:p>
            <a:pPr lvl="1"/>
            <a:r>
              <a:rPr lang="en-US" altLang="en-US"/>
              <a:t>V-J Day- September 2</a:t>
            </a:r>
            <a:r>
              <a:rPr lang="en-US" altLang="en-US" baseline="30000"/>
              <a:t>nd</a:t>
            </a:r>
            <a:r>
              <a:rPr lang="en-US" altLang="en-US"/>
              <a:t>, 1945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D49AEF38-E1C7-4326-B995-4D8FAC756B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Pacific Theatre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8398795B-F0A8-49B4-BF93-CBBE981E47A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8001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Pearl Harbor</a:t>
            </a:r>
          </a:p>
          <a:p>
            <a:r>
              <a:rPr lang="en-US" altLang="en-US"/>
              <a:t>U.S. the only nation to combat Japanese aggression in the Pacific</a:t>
            </a:r>
          </a:p>
          <a:p>
            <a:r>
              <a:rPr lang="en-US" altLang="en-US"/>
              <a:t>U.S. quickly reorganized its Navy and Air Force in the Pacific</a:t>
            </a:r>
          </a:p>
          <a:p>
            <a:r>
              <a:rPr lang="en-US" altLang="en-US"/>
              <a:t>Struggled vs. the Japanese </a:t>
            </a:r>
          </a:p>
          <a:p>
            <a:pPr lvl="1"/>
            <a:r>
              <a:rPr lang="en-US" altLang="en-US"/>
              <a:t>Japan had a number of victories in the Pacific</a:t>
            </a:r>
          </a:p>
          <a:p>
            <a:r>
              <a:rPr lang="en-US" altLang="en-US"/>
              <a:t>U.S. wins the Battle of Midway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0B8F9ECA-0D1E-4986-834E-51E97AFE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"/>
            <a:ext cx="792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80000"/>
                </a:solidFill>
                <a:latin typeface="Comic Sans MS" panose="030F0702030302020204" pitchFamily="66" charset="0"/>
              </a:rPr>
              <a:t>Tinian Island, 1945</a:t>
            </a:r>
          </a:p>
        </p:txBody>
      </p:sp>
      <p:pic>
        <p:nvPicPr>
          <p:cNvPr id="108547" name="Picture 6" descr="A-bombs from Trinity">
            <a:extLst>
              <a:ext uri="{FF2B5EF4-FFF2-40B4-BE49-F238E27FC236}">
                <a16:creationId xmlns:a16="http://schemas.microsoft.com/office/drawing/2014/main" id="{255591AB-4902-4FD5-813A-94575125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3962400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Rectangle 7">
            <a:extLst>
              <a:ext uri="{FF2B5EF4-FFF2-40B4-BE49-F238E27FC236}">
                <a16:creationId xmlns:a16="http://schemas.microsoft.com/office/drawing/2014/main" id="{BC25F555-06CA-4C38-AD85-55C7A9DE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36925"/>
            <a:ext cx="3886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Little Boy             Fat Man</a:t>
            </a:r>
          </a:p>
        </p:txBody>
      </p:sp>
      <p:pic>
        <p:nvPicPr>
          <p:cNvPr id="125961" name="Picture 9" descr="Tinian runway">
            <a:extLst>
              <a:ext uri="{FF2B5EF4-FFF2-40B4-BE49-F238E27FC236}">
                <a16:creationId xmlns:a16="http://schemas.microsoft.com/office/drawing/2014/main" id="{0A9B881C-2E8A-4161-92F0-A071A9D0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549400"/>
            <a:ext cx="3484562" cy="386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2" name="Picture 10" descr="Enola Gay Crew">
            <a:extLst>
              <a:ext uri="{FF2B5EF4-FFF2-40B4-BE49-F238E27FC236}">
                <a16:creationId xmlns:a16="http://schemas.microsoft.com/office/drawing/2014/main" id="{CAEA19EB-7F74-48C1-94C3-B382862C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5249" r="2040" b="2898"/>
          <a:stretch>
            <a:fillRect/>
          </a:stretch>
        </p:blipFill>
        <p:spPr bwMode="auto">
          <a:xfrm>
            <a:off x="1524000" y="3962400"/>
            <a:ext cx="3505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3" name="Rectangle 11">
            <a:extLst>
              <a:ext uri="{FF2B5EF4-FFF2-40B4-BE49-F238E27FC236}">
                <a16:creationId xmlns:a16="http://schemas.microsoft.com/office/drawing/2014/main" id="{A625D978-62EE-4227-8448-34E161A4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9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latin typeface="Comic Sans MS" panose="030F0702030302020204" pitchFamily="66" charset="0"/>
              </a:rPr>
              <a:t>Enola Gay</a:t>
            </a:r>
            <a:r>
              <a:rPr lang="en-US" altLang="en-US" b="1">
                <a:latin typeface="Comic Sans MS" panose="030F0702030302020204" pitchFamily="66" charset="0"/>
              </a:rPr>
              <a:t> Crew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17AA9A17-6A2B-4D0F-B81F-9AB30BD7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6850"/>
            <a:ext cx="7467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Col. Paul Tibbets &amp; the A-Bomb</a:t>
            </a:r>
          </a:p>
        </p:txBody>
      </p:sp>
      <p:pic>
        <p:nvPicPr>
          <p:cNvPr id="109571" name="Picture 4" descr="Enola Gay-Col Tibbets">
            <a:extLst>
              <a:ext uri="{FF2B5EF4-FFF2-40B4-BE49-F238E27FC236}">
                <a16:creationId xmlns:a16="http://schemas.microsoft.com/office/drawing/2014/main" id="{BA142099-B212-4970-9703-427AE8E5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990600"/>
            <a:ext cx="44989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C6A4CC5A-487B-40C9-AE73-D9F5CA0A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2725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80000"/>
                </a:solidFill>
                <a:latin typeface="Comic Sans MS" panose="030F0702030302020204" pitchFamily="66" charset="0"/>
              </a:rPr>
              <a:t>Hiroshima – August 6, 1945</a:t>
            </a:r>
          </a:p>
        </p:txBody>
      </p:sp>
      <p:pic>
        <p:nvPicPr>
          <p:cNvPr id="110595" name="Picture 7" descr="Nagasaki Bomb">
            <a:extLst>
              <a:ext uri="{FF2B5EF4-FFF2-40B4-BE49-F238E27FC236}">
                <a16:creationId xmlns:a16="http://schemas.microsoft.com/office/drawing/2014/main" id="{B7F982F9-11DC-41BF-9012-A78CB268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323215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8" descr="Hiroshima-after">
            <a:extLst>
              <a:ext uri="{FF2B5EF4-FFF2-40B4-BE49-F238E27FC236}">
                <a16:creationId xmlns:a16="http://schemas.microsoft.com/office/drawing/2014/main" id="{57EEA061-0FBC-4EA7-B091-EEA52704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428625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Rectangle 10">
            <a:extLst>
              <a:ext uri="{FF2B5EF4-FFF2-40B4-BE49-F238E27FC236}">
                <a16:creationId xmlns:a16="http://schemas.microsoft.com/office/drawing/2014/main" id="{CD419F96-7D72-41CD-B7F9-40D02C9E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65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70,000 killed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immediately.</a:t>
            </a:r>
          </a:p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48,000 buildings.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destroyed.</a:t>
            </a:r>
          </a:p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100,000s died of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radiation poisoning &amp;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cancer later.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Hiroshima bomb">
            <a:extLst>
              <a:ext uri="{FF2B5EF4-FFF2-40B4-BE49-F238E27FC236}">
                <a16:creationId xmlns:a16="http://schemas.microsoft.com/office/drawing/2014/main" id="{9FE76D24-60B5-4278-8DB8-59F3F1AD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2475"/>
          <a:stretch>
            <a:fillRect/>
          </a:stretch>
        </p:blipFill>
        <p:spPr bwMode="auto">
          <a:xfrm>
            <a:off x="1447800" y="990600"/>
            <a:ext cx="3962400" cy="309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 Box 2">
            <a:extLst>
              <a:ext uri="{FF2B5EF4-FFF2-40B4-BE49-F238E27FC236}">
                <a16:creationId xmlns:a16="http://schemas.microsoft.com/office/drawing/2014/main" id="{8C44676F-8061-45BC-82F0-B8A79C4C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6525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80000"/>
                </a:solidFill>
                <a:latin typeface="Comic Sans MS" panose="030F0702030302020204" pitchFamily="66" charset="0"/>
              </a:rPr>
              <a:t>Nagasaki – August 9, 1945</a:t>
            </a:r>
          </a:p>
        </p:txBody>
      </p:sp>
      <p:pic>
        <p:nvPicPr>
          <p:cNvPr id="111620" name="Picture 5" descr="Nagasaki after bomb">
            <a:extLst>
              <a:ext uri="{FF2B5EF4-FFF2-40B4-BE49-F238E27FC236}">
                <a16:creationId xmlns:a16="http://schemas.microsoft.com/office/drawing/2014/main" id="{A96F5DAF-9EE1-4976-914B-B75A2A32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46450"/>
            <a:ext cx="4114800" cy="328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Rectangle 7">
            <a:extLst>
              <a:ext uri="{FF2B5EF4-FFF2-40B4-BE49-F238E27FC236}">
                <a16:creationId xmlns:a16="http://schemas.microsoft.com/office/drawing/2014/main" id="{585B2AC7-809B-4F90-A655-13B25471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3505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40,000 killed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immediately.</a:t>
            </a:r>
          </a:p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60,000 injured.</a:t>
            </a:r>
          </a:p>
          <a:p>
            <a:pPr eaLnBrk="1" hangingPunct="1">
              <a:buClr>
                <a:srgbClr val="D80000"/>
              </a:buClr>
              <a:buFont typeface="Freebooter" pitchFamily="18" charset="0"/>
              <a:buChar char="©"/>
            </a:pPr>
            <a:r>
              <a:rPr lang="en-US" altLang="en-US" b="1">
                <a:latin typeface="Comic Sans MS" panose="030F0702030302020204" pitchFamily="66" charset="0"/>
              </a:rPr>
              <a:t>100,000s died of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radiation poisoning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&amp; cancer later.</a:t>
            </a:r>
            <a:endParaRPr lang="en-US" altLang="en-US" sz="2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589FC313-BB30-45B2-80E8-113DA55F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9088"/>
            <a:ext cx="7620000" cy="731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D80000"/>
                </a:solidFill>
                <a:latin typeface="Comic Sans MS" panose="030F0702030302020204" pitchFamily="66" charset="0"/>
              </a:rPr>
              <a:t>Japanese A-Bomb Survivors</a:t>
            </a:r>
          </a:p>
        </p:txBody>
      </p:sp>
      <p:pic>
        <p:nvPicPr>
          <p:cNvPr id="112643" name="Picture 4" descr="Japanese A-bomb survivor-skin burns">
            <a:extLst>
              <a:ext uri="{FF2B5EF4-FFF2-40B4-BE49-F238E27FC236}">
                <a16:creationId xmlns:a16="http://schemas.microsoft.com/office/drawing/2014/main" id="{6CAA9ED1-CCE8-497C-AE02-06774DB1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76400"/>
            <a:ext cx="375285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5" descr="A-bom victim-1">
            <a:extLst>
              <a:ext uri="{FF2B5EF4-FFF2-40B4-BE49-F238E27FC236}">
                <a16:creationId xmlns:a16="http://schemas.microsoft.com/office/drawing/2014/main" id="{A4396EFC-1595-4C4F-8A7F-6FB3B695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219200"/>
            <a:ext cx="351472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8813EECE-DCD0-4D7E-B499-6B012173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8077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80000"/>
                </a:solidFill>
                <a:latin typeface="Comic Sans MS" panose="030F0702030302020204" pitchFamily="66" charset="0"/>
              </a:rPr>
              <a:t>V-J Day (September 2, 1945)</a:t>
            </a:r>
          </a:p>
        </p:txBody>
      </p:sp>
      <p:pic>
        <p:nvPicPr>
          <p:cNvPr id="113667" name="Picture 5" descr="MacArthur signs armistice">
            <a:extLst>
              <a:ext uri="{FF2B5EF4-FFF2-40B4-BE49-F238E27FC236}">
                <a16:creationId xmlns:a16="http://schemas.microsoft.com/office/drawing/2014/main" id="{C3CAC4F6-A63D-4304-9DFA-5C49865A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200400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7" descr="JapSurrender-2">
            <a:extLst>
              <a:ext uri="{FF2B5EF4-FFF2-40B4-BE49-F238E27FC236}">
                <a16:creationId xmlns:a16="http://schemas.microsoft.com/office/drawing/2014/main" id="{048FDB3A-C54D-43D2-A655-52642214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b="1740"/>
          <a:stretch>
            <a:fillRect/>
          </a:stretch>
        </p:blipFill>
        <p:spPr bwMode="auto">
          <a:xfrm>
            <a:off x="2743200" y="3505200"/>
            <a:ext cx="47498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4" descr="photo-USS Missouris-Tokyo-Sept2-1945">
            <a:extLst>
              <a:ext uri="{FF2B5EF4-FFF2-40B4-BE49-F238E27FC236}">
                <a16:creationId xmlns:a16="http://schemas.microsoft.com/office/drawing/2014/main" id="{7A809545-5D3D-48FE-B505-9EA315C9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"/>
          <a:stretch>
            <a:fillRect/>
          </a:stretch>
        </p:blipFill>
        <p:spPr bwMode="auto">
          <a:xfrm>
            <a:off x="5638800" y="1143000"/>
            <a:ext cx="3048000" cy="241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E4FFE281-9417-4F5C-BB10-BF04F172661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Holocaust </a:t>
            </a:r>
          </a:p>
        </p:txBody>
      </p:sp>
      <p:sp>
        <p:nvSpPr>
          <p:cNvPr id="114691" name="Subtitle 2">
            <a:extLst>
              <a:ext uri="{FF2B5EF4-FFF2-40B4-BE49-F238E27FC236}">
                <a16:creationId xmlns:a16="http://schemas.microsoft.com/office/drawing/2014/main" id="{5196E69E-12F2-4A12-92DF-D3ACE12F58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109BDBB7-8B8B-4334-8950-FD33F1BB5D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Hitler’s Plan</a:t>
            </a:r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C1866C12-2ED7-4139-BDB8-92AF02582E1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19200" y="1600200"/>
            <a:ext cx="7848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Hitler’s anti-Semitism belief is unclear</a:t>
            </a:r>
          </a:p>
          <a:p>
            <a:r>
              <a:rPr lang="en-US" altLang="en-US"/>
              <a:t>Blamed Jews for Germany’s defeat in WWI</a:t>
            </a:r>
          </a:p>
          <a:p>
            <a:r>
              <a:rPr lang="en-US" altLang="en-US"/>
              <a:t>Spoke about a “pure” German race called the “Aryan” race</a:t>
            </a:r>
          </a:p>
          <a:p>
            <a:r>
              <a:rPr lang="en-US" altLang="en-US"/>
              <a:t>Planned to persecute Jews and other minorities during WWII</a:t>
            </a:r>
          </a:p>
          <a:p>
            <a:r>
              <a:rPr lang="en-US" altLang="en-US"/>
              <a:t>Wanted to populate the world with a “superior race”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294AFF83-64E7-4016-B80B-D43ED0D6B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Concentration Camps</a:t>
            </a:r>
          </a:p>
        </p:txBody>
      </p:sp>
      <p:sp>
        <p:nvSpPr>
          <p:cNvPr id="116739" name="Content Placeholder 2">
            <a:extLst>
              <a:ext uri="{FF2B5EF4-FFF2-40B4-BE49-F238E27FC236}">
                <a16:creationId xmlns:a16="http://schemas.microsoft.com/office/drawing/2014/main" id="{3BC11B6E-0BCF-4C10-8DF9-BCEBD1E8BF9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90600" y="1600200"/>
            <a:ext cx="7696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first concentration camps open in 1933; Dachau near Munich, Germany</a:t>
            </a:r>
          </a:p>
          <a:p>
            <a:r>
              <a:rPr lang="en-US" altLang="en-US"/>
              <a:t>Were first used to hold political enemies of the Nazi Party</a:t>
            </a:r>
          </a:p>
          <a:p>
            <a:r>
              <a:rPr lang="en-US" altLang="en-US"/>
              <a:t>Hitler’s obsession with “purification” and “living space” for Germans grew</a:t>
            </a:r>
          </a:p>
          <a:p>
            <a:r>
              <a:rPr lang="en-US" altLang="en-US"/>
              <a:t>Planned to imprison “non-pure” races or minorities in concentration camps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 descr="map-Concentration Camps and Extermination Sites in Europe">
            <a:extLst>
              <a:ext uri="{FF2B5EF4-FFF2-40B4-BE49-F238E27FC236}">
                <a16:creationId xmlns:a16="http://schemas.microsoft.com/office/drawing/2014/main" id="{37BC4935-4691-42D2-8F8C-437B3EF1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39800"/>
            <a:ext cx="5168900" cy="568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6">
            <a:extLst>
              <a:ext uri="{FF2B5EF4-FFF2-40B4-BE49-F238E27FC236}">
                <a16:creationId xmlns:a16="http://schemas.microsoft.com/office/drawing/2014/main" id="{89B89CD5-3FF8-41DD-B1D9-890F640C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8001000" cy="747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300" b="1" i="1">
                <a:solidFill>
                  <a:srgbClr val="D80000"/>
                </a:solidFill>
                <a:latin typeface="Nosferatu" pitchFamily="2" charset="0"/>
              </a:rPr>
              <a:t>Horrors</a:t>
            </a:r>
            <a:r>
              <a:rPr lang="en-US" altLang="en-US" sz="3500" b="1">
                <a:solidFill>
                  <a:srgbClr val="D80000"/>
                </a:solidFill>
                <a:latin typeface="Comic Sans MS" panose="030F0702030302020204" pitchFamily="66" charset="0"/>
              </a:rPr>
              <a:t> of the Holocaust Exposed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1E19C0AE-1E76-43C4-BE8F-E6C8B67B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543800" cy="67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Pacific Theater of Operations</a:t>
            </a:r>
          </a:p>
        </p:txBody>
      </p:sp>
      <p:pic>
        <p:nvPicPr>
          <p:cNvPr id="91139" name="Picture 4" descr="Map-WW2-Pacific Theater">
            <a:extLst>
              <a:ext uri="{FF2B5EF4-FFF2-40B4-BE49-F238E27FC236}">
                <a16:creationId xmlns:a16="http://schemas.microsoft.com/office/drawing/2014/main" id="{C43AFF2A-9EA7-4430-BBDC-DE740522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9342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740BA3C8-C42E-49DD-AA94-FA8AA2E324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Jewish Persecution</a:t>
            </a: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5E10BE35-CD7C-4CAD-B827-2489175B88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620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From 1933 (year Hitler became Chancellor) Jews in Germany began to be persecuted</a:t>
            </a:r>
          </a:p>
          <a:p>
            <a:r>
              <a:rPr lang="en-US" altLang="en-US"/>
              <a:t>Nuremberg Laws; laws created to distinguish Jews from non Jews</a:t>
            </a:r>
          </a:p>
          <a:p>
            <a:pPr lvl="1"/>
            <a:r>
              <a:rPr lang="en-US" altLang="en-US"/>
              <a:t>Allowed for persecution of Jewish people in Germany</a:t>
            </a:r>
          </a:p>
          <a:p>
            <a:pPr lvl="1"/>
            <a:r>
              <a:rPr lang="en-US" altLang="en-US"/>
              <a:t>Kristallnacht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4CE4A2AF-76BA-4B65-AB84-EB9994F0A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Kristallnacht </a:t>
            </a:r>
          </a:p>
        </p:txBody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97D75272-A316-4C5D-BD74-9351EE2ECA2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71600" y="1600200"/>
            <a:ext cx="7315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“Night of Broken Glass”</a:t>
            </a:r>
          </a:p>
          <a:p>
            <a:r>
              <a:rPr lang="en-US" altLang="en-US"/>
              <a:t>German synagogues were burned</a:t>
            </a:r>
          </a:p>
          <a:p>
            <a:r>
              <a:rPr lang="en-US" altLang="en-US"/>
              <a:t>Thousands of Jewish shops and homes had their windows broken</a:t>
            </a:r>
          </a:p>
          <a:p>
            <a:r>
              <a:rPr lang="en-US" altLang="en-US"/>
              <a:t>Hundreds of Jews were killed</a:t>
            </a:r>
          </a:p>
          <a:p>
            <a:r>
              <a:rPr lang="en-US" altLang="en-US"/>
              <a:t>Thousands arrested </a:t>
            </a:r>
          </a:p>
          <a:p>
            <a:r>
              <a:rPr lang="en-US" altLang="en-US"/>
              <a:t>Sent to concentration camps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D36831A-1E68-4532-A60C-E1B7660D56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Poland</a:t>
            </a:r>
          </a:p>
        </p:txBody>
      </p:sp>
      <p:sp>
        <p:nvSpPr>
          <p:cNvPr id="120835" name="Content Placeholder 2">
            <a:extLst>
              <a:ext uri="{FF2B5EF4-FFF2-40B4-BE49-F238E27FC236}">
                <a16:creationId xmlns:a16="http://schemas.microsoft.com/office/drawing/2014/main" id="{1B01D911-3C7B-478E-980B-5308F7B7B44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1939 Germany invaded and occupied Poland</a:t>
            </a:r>
          </a:p>
          <a:p>
            <a:r>
              <a:rPr lang="en-US" altLang="en-US"/>
              <a:t>Forced tens of thousands of Jews into Jewish ghettos</a:t>
            </a:r>
          </a:p>
          <a:p>
            <a:pPr lvl="1"/>
            <a:r>
              <a:rPr lang="en-US" altLang="en-US"/>
              <a:t>High walls</a:t>
            </a:r>
          </a:p>
          <a:p>
            <a:pPr lvl="1"/>
            <a:r>
              <a:rPr lang="en-US" altLang="en-US"/>
              <a:t>Barbed wire</a:t>
            </a:r>
          </a:p>
          <a:p>
            <a:r>
              <a:rPr lang="en-US" altLang="en-US"/>
              <a:t>Gave personal valuables to Germans or Polish citizens that identified as Germans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4E8B8043-4507-47E4-85F3-C60517AFA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Euthanasia Program</a:t>
            </a:r>
          </a:p>
        </p:txBody>
      </p:sp>
      <p:sp>
        <p:nvSpPr>
          <p:cNvPr id="121859" name="Content Placeholder 2">
            <a:extLst>
              <a:ext uri="{FF2B5EF4-FFF2-40B4-BE49-F238E27FC236}">
                <a16:creationId xmlns:a16="http://schemas.microsoft.com/office/drawing/2014/main" id="{93EC16B5-B9C9-4A31-AFA9-8F22C0C4581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1939 German soldiers selected 70,000 Germans diagnosed with mental illness or mental disabilities</a:t>
            </a:r>
          </a:p>
          <a:p>
            <a:r>
              <a:rPr lang="en-US" altLang="en-US"/>
              <a:t>Imprisoned and then gassed to death</a:t>
            </a:r>
          </a:p>
          <a:p>
            <a:r>
              <a:rPr lang="en-US" altLang="en-US"/>
              <a:t>Known as the Euthanasia Program</a:t>
            </a:r>
          </a:p>
          <a:p>
            <a:r>
              <a:rPr lang="en-US" altLang="en-US"/>
              <a:t>275,000 deemed handicapped or had mental illness were killed by 1945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47E894CD-545F-4BB7-AD2F-DF7F57B1C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Germany Expands</a:t>
            </a: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95F03EEC-91EA-4AF4-8C3A-418778ECDEF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620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By 1941 Hitler had expanded the German empire to control the entire continent of Europe</a:t>
            </a:r>
          </a:p>
          <a:p>
            <a:r>
              <a:rPr lang="en-US" altLang="en-US"/>
              <a:t>Transported hundreds of thousands of Jews, homosexuals, Gypsies, and mentally disabled to Poland </a:t>
            </a:r>
          </a:p>
          <a:p>
            <a:r>
              <a:rPr lang="en-US" altLang="en-US"/>
              <a:t>As Germany invaded the Soviet Union, mobile killing units would execute over 500,000 Soviet Jews in 1941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5857FC7C-6113-41FD-9152-6CFCB09DFB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Final Solution</a:t>
            </a:r>
          </a:p>
        </p:txBody>
      </p:sp>
      <p:sp>
        <p:nvSpPr>
          <p:cNvPr id="123907" name="Content Placeholder 2">
            <a:extLst>
              <a:ext uri="{FF2B5EF4-FFF2-40B4-BE49-F238E27FC236}">
                <a16:creationId xmlns:a16="http://schemas.microsoft.com/office/drawing/2014/main" id="{055979D9-EA7E-42B7-8AD1-50DB41EB04F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19200" y="1600200"/>
            <a:ext cx="7467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Hitler sends memo to top generals to start the “final solution”</a:t>
            </a:r>
          </a:p>
          <a:p>
            <a:r>
              <a:rPr lang="en-US" altLang="en-US"/>
              <a:t>Sept. 1941 every person deemed a Jew was forced to wear a yellow star</a:t>
            </a:r>
          </a:p>
          <a:p>
            <a:r>
              <a:rPr lang="en-US" altLang="en-US"/>
              <a:t>Thousands began to be executed in gas chambers in Auschwitz, a death camp near Krakow, Poland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59B7059D-D168-41B0-9558-9F36B98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8925"/>
            <a:ext cx="8001000" cy="747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300" b="1" i="1">
                <a:solidFill>
                  <a:srgbClr val="D80000"/>
                </a:solidFill>
                <a:latin typeface="Nosferatu" pitchFamily="2" charset="0"/>
              </a:rPr>
              <a:t>Horrors</a:t>
            </a:r>
            <a:r>
              <a:rPr lang="en-US" altLang="en-US" sz="3500" b="1">
                <a:solidFill>
                  <a:srgbClr val="D80000"/>
                </a:solidFill>
                <a:latin typeface="Comic Sans MS" panose="030F0702030302020204" pitchFamily="66" charset="0"/>
              </a:rPr>
              <a:t> of the Holocaust Exposed</a:t>
            </a:r>
          </a:p>
        </p:txBody>
      </p:sp>
      <p:sp>
        <p:nvSpPr>
          <p:cNvPr id="124931" name="Text Box 4">
            <a:extLst>
              <a:ext uri="{FF2B5EF4-FFF2-40B4-BE49-F238E27FC236}">
                <a16:creationId xmlns:a16="http://schemas.microsoft.com/office/drawing/2014/main" id="{40F90404-C656-4368-94B9-4CA0853CC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panose="030F0702030302020204" pitchFamily="66" charset="0"/>
              </a:rPr>
              <a:t>Slave Labor at Buchenwald</a:t>
            </a:r>
          </a:p>
        </p:txBody>
      </p:sp>
      <p:pic>
        <p:nvPicPr>
          <p:cNvPr id="124932" name="Picture 5" descr="Slave labor at Buchenwald">
            <a:extLst>
              <a:ext uri="{FF2B5EF4-FFF2-40B4-BE49-F238E27FC236}">
                <a16:creationId xmlns:a16="http://schemas.microsoft.com/office/drawing/2014/main" id="{C1D8B21A-3A8A-4301-BD75-AF203493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91200" cy="464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Oval 6">
            <a:extLst>
              <a:ext uri="{FF2B5EF4-FFF2-40B4-BE49-F238E27FC236}">
                <a16:creationId xmlns:a16="http://schemas.microsoft.com/office/drawing/2014/main" id="{553D2635-F028-41E0-B98B-453F9FC44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766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6206781B-8BAD-4765-9559-C50CBF9CE9F8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562600" y="1524000"/>
            <a:ext cx="1066800" cy="1752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935" name="Text Box 4">
            <a:extLst>
              <a:ext uri="{FF2B5EF4-FFF2-40B4-BE49-F238E27FC236}">
                <a16:creationId xmlns:a16="http://schemas.microsoft.com/office/drawing/2014/main" id="{E43E914E-0642-4FDD-8FCB-A26A697F1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Eli Wiesel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BFB24961-8451-4A5F-8676-37E60A6E27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Death Camps</a:t>
            </a:r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id="{A2714BD6-CAAC-464C-837B-E1A224CDF9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1600200"/>
            <a:ext cx="716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late 1945 hundreds of thousands of Jews were transported from the Jewish ghettos to death camps</a:t>
            </a:r>
          </a:p>
          <a:p>
            <a:r>
              <a:rPr lang="en-US" altLang="en-US"/>
              <a:t>Largest death camp was Auschwitz in Poland</a:t>
            </a:r>
          </a:p>
          <a:p>
            <a:r>
              <a:rPr lang="en-US" altLang="en-US"/>
              <a:t>First people deported to camps were weak, elderly, sick, disabled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0CB16F54-541E-49E1-9BFB-3D0C0687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2725"/>
            <a:ext cx="8001000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D80000"/>
                </a:solidFill>
                <a:latin typeface="Comic Sans MS" panose="030F0702030302020204" pitchFamily="66" charset="0"/>
              </a:rPr>
              <a:t>Horrors of the Holocaust Exposed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554ADCCE-13FB-48FE-9E43-80D58DE7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panose="030F0702030302020204" pitchFamily="66" charset="0"/>
              </a:rPr>
              <a:t>Mass Graves at Bergen-Belsen</a:t>
            </a:r>
          </a:p>
        </p:txBody>
      </p:sp>
      <p:pic>
        <p:nvPicPr>
          <p:cNvPr id="126980" name="Picture 7" descr="mass grave at Bergen-Selsen">
            <a:extLst>
              <a:ext uri="{FF2B5EF4-FFF2-40B4-BE49-F238E27FC236}">
                <a16:creationId xmlns:a16="http://schemas.microsoft.com/office/drawing/2014/main" id="{AE38F884-CC39-4FB8-B2C0-2DDDFFA1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5181600" cy="484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7C1F04FF-3A40-4E6B-BD88-0B36B6B9D6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Auschwitz</a:t>
            </a: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CD377CCA-DC3F-400D-9402-85F4797A67F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Largest deportation was to Auschwitz</a:t>
            </a:r>
          </a:p>
          <a:p>
            <a:r>
              <a:rPr lang="en-US" altLang="en-US"/>
              <a:t>More than 2 million people were executed at Auschwitz alone</a:t>
            </a:r>
          </a:p>
          <a:p>
            <a:r>
              <a:rPr lang="en-US" altLang="en-US"/>
              <a:t>Also made to work hard labor</a:t>
            </a:r>
          </a:p>
          <a:p>
            <a:r>
              <a:rPr lang="en-US" altLang="en-US"/>
              <a:t>Hundreds of thousands of others died from starvation or disease</a:t>
            </a:r>
          </a:p>
          <a:p>
            <a:r>
              <a:rPr lang="en-US" altLang="en-US"/>
              <a:t>Roughly 12,000 people were killed every day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740027A9-1FC1-4C9D-A816-FE6D96285E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U.S. Struggles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E0988945-0467-484D-BD79-E8C36751E21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47800" y="1600200"/>
            <a:ext cx="7543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American Navy originally struggled against the Japanese</a:t>
            </a:r>
          </a:p>
          <a:p>
            <a:r>
              <a:rPr lang="en-US" altLang="en-US"/>
              <a:t>United States surrenders the Philippines in March of 1942</a:t>
            </a:r>
          </a:p>
          <a:p>
            <a:r>
              <a:rPr lang="en-US" altLang="en-US"/>
              <a:t>Evacuates Burma (Myanmar) in 1942</a:t>
            </a:r>
          </a:p>
          <a:p>
            <a:r>
              <a:rPr lang="en-US" altLang="en-US"/>
              <a:t>Bataan Death March</a:t>
            </a:r>
          </a:p>
          <a:p>
            <a:r>
              <a:rPr lang="en-US" altLang="en-US"/>
              <a:t>Americans win Battle of Midway in June 1942</a:t>
            </a:r>
          </a:p>
          <a:p>
            <a:pPr lvl="1"/>
            <a:r>
              <a:rPr lang="en-US" altLang="en-US"/>
              <a:t>Turning point in the Pacific War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ovens at Majdanek">
            <a:extLst>
              <a:ext uri="{FF2B5EF4-FFF2-40B4-BE49-F238E27FC236}">
                <a16:creationId xmlns:a16="http://schemas.microsoft.com/office/drawing/2014/main" id="{531A0E1C-5BC6-4C08-A4A8-AF058E80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7750"/>
            <a:ext cx="4340225" cy="317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Text Box 5">
            <a:extLst>
              <a:ext uri="{FF2B5EF4-FFF2-40B4-BE49-F238E27FC236}">
                <a16:creationId xmlns:a16="http://schemas.microsoft.com/office/drawing/2014/main" id="{67C02093-390A-4265-80B2-3B1374AB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6720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Crematoria at Majdanek</a:t>
            </a:r>
          </a:p>
        </p:txBody>
      </p:sp>
      <p:pic>
        <p:nvPicPr>
          <p:cNvPr id="129028" name="Picture 7" descr="Arbet Macht Frei">
            <a:extLst>
              <a:ext uri="{FF2B5EF4-FFF2-40B4-BE49-F238E27FC236}">
                <a16:creationId xmlns:a16="http://schemas.microsoft.com/office/drawing/2014/main" id="{36E92981-5AAD-4606-ABAC-791FD68A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4627563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8">
            <a:extLst>
              <a:ext uri="{FF2B5EF4-FFF2-40B4-BE49-F238E27FC236}">
                <a16:creationId xmlns:a16="http://schemas.microsoft.com/office/drawing/2014/main" id="{5B9EA300-0409-4F7F-8521-2EEE1CD1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Entrance to Auschwitz: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 i="1">
                <a:latin typeface="Comic Sans MS" panose="030F0702030302020204" pitchFamily="66" charset="0"/>
              </a:rPr>
              <a:t>Work Makes You Free</a:t>
            </a:r>
          </a:p>
        </p:txBody>
      </p:sp>
      <p:sp>
        <p:nvSpPr>
          <p:cNvPr id="129030" name="Text Box 9">
            <a:extLst>
              <a:ext uri="{FF2B5EF4-FFF2-40B4-BE49-F238E27FC236}">
                <a16:creationId xmlns:a16="http://schemas.microsoft.com/office/drawing/2014/main" id="{A744815C-6F1C-4730-906C-C58FE258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8001000" cy="747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300" b="1" i="1">
                <a:solidFill>
                  <a:srgbClr val="D80000"/>
                </a:solidFill>
                <a:latin typeface="Nosferatu" pitchFamily="2" charset="0"/>
              </a:rPr>
              <a:t>Horrors</a:t>
            </a:r>
            <a:r>
              <a:rPr lang="en-US" altLang="en-US" sz="3500" b="1">
                <a:solidFill>
                  <a:srgbClr val="D80000"/>
                </a:solidFill>
                <a:latin typeface="Comic Sans MS" panose="030F0702030302020204" pitchFamily="66" charset="0"/>
              </a:rPr>
              <a:t> of the Holocaust Exposed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ECCBFFDE-7E0B-418F-B303-9C28BFCF56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Impact</a:t>
            </a:r>
          </a:p>
        </p:txBody>
      </p:sp>
      <p:sp>
        <p:nvSpPr>
          <p:cNvPr id="130051" name="Content Placeholder 2">
            <a:extLst>
              <a:ext uri="{FF2B5EF4-FFF2-40B4-BE49-F238E27FC236}">
                <a16:creationId xmlns:a16="http://schemas.microsoft.com/office/drawing/2014/main" id="{522DFB68-568B-40A7-A598-8BFC15F3748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1600200"/>
            <a:ext cx="7391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Nazis that were not killed during WWII were put on trial at the Nuremburg Trials</a:t>
            </a:r>
          </a:p>
          <a:p>
            <a:r>
              <a:rPr lang="en-US" altLang="en-US"/>
              <a:t>Crimes Against Humanity</a:t>
            </a:r>
          </a:p>
          <a:p>
            <a:r>
              <a:rPr lang="en-US" altLang="en-US"/>
              <a:t>Pressure to create an independent homeland for Jews</a:t>
            </a:r>
          </a:p>
          <a:p>
            <a:r>
              <a:rPr lang="en-US" altLang="en-US"/>
              <a:t>Led to the creation of Israel in 1948</a:t>
            </a:r>
          </a:p>
          <a:p>
            <a:pPr lvl="1"/>
            <a:r>
              <a:rPr lang="en-US" altLang="en-US"/>
              <a:t>Took land away from Palestine, a British controlled territory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FF1AAB04-7EEA-4998-924F-068D28E81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467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U.S. Surrenders at Corregidor,</a:t>
            </a:r>
            <a:b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the Philippines </a:t>
            </a:r>
            <a:r>
              <a:rPr lang="en-US" altLang="en-US" sz="2800" b="1">
                <a:solidFill>
                  <a:srgbClr val="D80000"/>
                </a:solidFill>
                <a:latin typeface="Comic Sans MS" panose="030F0702030302020204" pitchFamily="66" charset="0"/>
              </a:rPr>
              <a:t>[March, 1942]</a:t>
            </a:r>
          </a:p>
        </p:txBody>
      </p:sp>
      <p:pic>
        <p:nvPicPr>
          <p:cNvPr id="93187" name="Picture 4" descr="US troops surrender at Corregidor-Philippines">
            <a:extLst>
              <a:ext uri="{FF2B5EF4-FFF2-40B4-BE49-F238E27FC236}">
                <a16:creationId xmlns:a16="http://schemas.microsoft.com/office/drawing/2014/main" id="{49101458-1303-4F03-A643-210F3C60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2263"/>
            <a:ext cx="5638800" cy="480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5CC20E65-C725-422A-A471-C047ECBE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620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D80000"/>
                </a:solidFill>
                <a:latin typeface="Comic Sans MS" panose="030F0702030302020204" pitchFamily="66" charset="0"/>
              </a:rPr>
              <a:t>Bataan Death March</a:t>
            </a:r>
            <a:r>
              <a:rPr lang="en-US" altLang="en-US" sz="3200" b="1">
                <a:solidFill>
                  <a:srgbClr val="D80000"/>
                </a:solidFill>
                <a:latin typeface="Comic Sans MS" panose="030F0702030302020204" pitchFamily="66" charset="0"/>
              </a:rPr>
              <a:t>: April, 1942</a:t>
            </a:r>
            <a:endParaRPr lang="en-US" altLang="en-US" sz="5400" b="1">
              <a:solidFill>
                <a:srgbClr val="D8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4211" name="Picture 3" descr="Bataan Death March">
            <a:extLst>
              <a:ext uri="{FF2B5EF4-FFF2-40B4-BE49-F238E27FC236}">
                <a16:creationId xmlns:a16="http://schemas.microsoft.com/office/drawing/2014/main" id="{F55EAF6F-CE6B-4D1F-A731-801AEE3D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6477000" cy="455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Rectangle 4">
            <a:extLst>
              <a:ext uri="{FF2B5EF4-FFF2-40B4-BE49-F238E27FC236}">
                <a16:creationId xmlns:a16="http://schemas.microsoft.com/office/drawing/2014/main" id="{144BE3AE-9D87-4305-A490-BBA71630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32438"/>
            <a:ext cx="6553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latin typeface="Comic Sans MS" panose="030F0702030302020204" pitchFamily="66" charset="0"/>
              </a:rPr>
              <a:t>76,000 prisoners [12,000 Americans] Marched 60 miles in the blazing heat to POW camps in the Philippines.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8E17FB8B-7986-47F2-B468-F7DA6019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8925"/>
            <a:ext cx="7543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80000"/>
                </a:solidFill>
                <a:latin typeface="Comic Sans MS" panose="030F0702030302020204" pitchFamily="66" charset="0"/>
              </a:rPr>
              <a:t>Bataan: British Soldiers</a:t>
            </a:r>
            <a:endParaRPr lang="en-US" altLang="en-US" sz="3200" b="1">
              <a:solidFill>
                <a:srgbClr val="D8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5235" name="Picture 4" descr="Bataan Death March-1">
            <a:extLst>
              <a:ext uri="{FF2B5EF4-FFF2-40B4-BE49-F238E27FC236}">
                <a16:creationId xmlns:a16="http://schemas.microsoft.com/office/drawing/2014/main" id="{D4F6E0B5-A128-4E1E-BB89-9A580FAE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/>
          <a:stretch>
            <a:fillRect/>
          </a:stretch>
        </p:blipFill>
        <p:spPr bwMode="auto">
          <a:xfrm>
            <a:off x="1447800" y="1219200"/>
            <a:ext cx="5486400" cy="501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Singapore POW">
            <a:extLst>
              <a:ext uri="{FF2B5EF4-FFF2-40B4-BE49-F238E27FC236}">
                <a16:creationId xmlns:a16="http://schemas.microsoft.com/office/drawing/2014/main" id="{33FC0A83-4724-4EB4-8B98-0A7CA2EE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8000" r="9613" b="8000"/>
          <a:stretch>
            <a:fillRect/>
          </a:stretch>
        </p:blipFill>
        <p:spPr bwMode="auto">
          <a:xfrm>
            <a:off x="7281863" y="2133600"/>
            <a:ext cx="148113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Text Box 6">
            <a:extLst>
              <a:ext uri="{FF2B5EF4-FFF2-40B4-BE49-F238E27FC236}">
                <a16:creationId xmlns:a16="http://schemas.microsoft.com/office/drawing/2014/main" id="{195893C7-E8C1-42E5-9C5D-312F67A56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62400"/>
            <a:ext cx="12954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Liberated British POW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068D0B8B-7BDE-450A-A7B1-B1710EF6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7315200" cy="67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The Burma Campaign</a:t>
            </a:r>
            <a:endParaRPr lang="en-US" altLang="en-US" sz="3000" b="1">
              <a:solidFill>
                <a:srgbClr val="D8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6259" name="Picture 3" descr="Burma Road">
            <a:extLst>
              <a:ext uri="{FF2B5EF4-FFF2-40B4-BE49-F238E27FC236}">
                <a16:creationId xmlns:a16="http://schemas.microsoft.com/office/drawing/2014/main" id="{7D382EA3-0559-47C9-9DCB-E07BF051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6258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General Stilwell marches out of Burma-May 1942">
            <a:extLst>
              <a:ext uri="{FF2B5EF4-FFF2-40B4-BE49-F238E27FC236}">
                <a16:creationId xmlns:a16="http://schemas.microsoft.com/office/drawing/2014/main" id="{2FE661BC-F8EF-40E0-871E-3D204D97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43400" cy="3275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Text Box 5">
            <a:extLst>
              <a:ext uri="{FF2B5EF4-FFF2-40B4-BE49-F238E27FC236}">
                <a16:creationId xmlns:a16="http://schemas.microsoft.com/office/drawing/2014/main" id="{AC388B5F-C9A8-4E56-A30F-91BDCEF8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“Burma Road”</a:t>
            </a:r>
          </a:p>
        </p:txBody>
      </p:sp>
      <p:sp>
        <p:nvSpPr>
          <p:cNvPr id="233478" name="Text Box 6">
            <a:extLst>
              <a:ext uri="{FF2B5EF4-FFF2-40B4-BE49-F238E27FC236}">
                <a16:creationId xmlns:a16="http://schemas.microsoft.com/office/drawing/2014/main" id="{ECC6154A-574B-4932-8AEE-2ECA5B31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57400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General Stilwell Leaving Burma, 1942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DC009FBC-2F7B-498A-88FD-7E70FB9D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315200" cy="1128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  <a:t>Battle of Midway Island:</a:t>
            </a:r>
            <a:br>
              <a:rPr lang="en-US" altLang="en-US" sz="3800" b="1">
                <a:solidFill>
                  <a:srgbClr val="D80000"/>
                </a:solidFill>
                <a:latin typeface="Comic Sans MS" panose="030F0702030302020204" pitchFamily="66" charset="0"/>
              </a:rPr>
            </a:br>
            <a:r>
              <a:rPr lang="en-US" altLang="en-US" sz="3000" b="1">
                <a:solidFill>
                  <a:srgbClr val="D80000"/>
                </a:solidFill>
                <a:latin typeface="Comic Sans MS" panose="030F0702030302020204" pitchFamily="66" charset="0"/>
              </a:rPr>
              <a:t>June 4-6, 1942</a:t>
            </a:r>
          </a:p>
        </p:txBody>
      </p:sp>
      <p:pic>
        <p:nvPicPr>
          <p:cNvPr id="97283" name="Picture 6" descr="map-Midway">
            <a:extLst>
              <a:ext uri="{FF2B5EF4-FFF2-40B4-BE49-F238E27FC236}">
                <a16:creationId xmlns:a16="http://schemas.microsoft.com/office/drawing/2014/main" id="{BD266000-FE71-4C93-9880-B535FBD3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562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Oval 7">
            <a:extLst>
              <a:ext uri="{FF2B5EF4-FFF2-40B4-BE49-F238E27FC236}">
                <a16:creationId xmlns:a16="http://schemas.microsoft.com/office/drawing/2014/main" id="{8DF0FDBB-BB74-4AC7-99AC-9CCD0F9B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1295400" cy="76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der Student">
  <a:themeElements>
    <a:clrScheme name="Older Stude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der Stude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der Stude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der Stude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962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Times New Roman</vt:lpstr>
      <vt:lpstr>Comic Sans MS</vt:lpstr>
      <vt:lpstr>Freebooter</vt:lpstr>
      <vt:lpstr>Nosferatu</vt:lpstr>
      <vt:lpstr>Gill Sans MT</vt:lpstr>
      <vt:lpstr>Transport MT</vt:lpstr>
      <vt:lpstr>Older Student</vt:lpstr>
      <vt:lpstr>War in the Pacific</vt:lpstr>
      <vt:lpstr>Pacific Theatre</vt:lpstr>
      <vt:lpstr>PowerPoint Presentation</vt:lpstr>
      <vt:lpstr>U.S. Struggles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Island Hopping</vt:lpstr>
      <vt:lpstr>PowerPoint Presentation</vt:lpstr>
      <vt:lpstr>PowerPoint Presentation</vt:lpstr>
      <vt:lpstr>PowerPoint Presentation</vt:lpstr>
      <vt:lpstr>PowerPoint Presentation</vt:lpstr>
      <vt:lpstr>Manhattan Project </vt:lpstr>
      <vt:lpstr>PowerPoint Presentation</vt:lpstr>
      <vt:lpstr>Potsdam Conference</vt:lpstr>
      <vt:lpstr>PowerPoint Presentation</vt:lpstr>
      <vt:lpstr>Atomic Bombs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Holocaust </vt:lpstr>
      <vt:lpstr>Hitler’s Plan</vt:lpstr>
      <vt:lpstr>Concentration Camps</vt:lpstr>
      <vt:lpstr>PowerPoint Presentation</vt:lpstr>
      <vt:lpstr>Jewish Persecution</vt:lpstr>
      <vt:lpstr>Kristallnacht </vt:lpstr>
      <vt:lpstr>Poland</vt:lpstr>
      <vt:lpstr>Euthanasia Program</vt:lpstr>
      <vt:lpstr>Germany Expands</vt:lpstr>
      <vt:lpstr>Final Solution</vt:lpstr>
      <vt:lpstr>PowerPoint Presentation</vt:lpstr>
      <vt:lpstr>Death Camps</vt:lpstr>
      <vt:lpstr>PowerPoint Presentation</vt:lpstr>
      <vt:lpstr>Auschwitz</vt:lpstr>
      <vt:lpstr>PowerPoint Presentation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cp:lastModifiedBy>Jeramey Anderson</cp:lastModifiedBy>
  <cp:revision>3</cp:revision>
  <dcterms:modified xsi:type="dcterms:W3CDTF">2020-04-06T01:16:14Z</dcterms:modified>
</cp:coreProperties>
</file>